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23"/>
  </p:notesMasterIdLst>
  <p:sldIdLst>
    <p:sldId id="256" r:id="rId5"/>
    <p:sldId id="283" r:id="rId6"/>
    <p:sldId id="257" r:id="rId7"/>
    <p:sldId id="287" r:id="rId8"/>
    <p:sldId id="288" r:id="rId9"/>
    <p:sldId id="282" r:id="rId10"/>
    <p:sldId id="258" r:id="rId11"/>
    <p:sldId id="259" r:id="rId12"/>
    <p:sldId id="279" r:id="rId13"/>
    <p:sldId id="280" r:id="rId14"/>
    <p:sldId id="260" r:id="rId15"/>
    <p:sldId id="261" r:id="rId16"/>
    <p:sldId id="267" r:id="rId17"/>
    <p:sldId id="262" r:id="rId18"/>
    <p:sldId id="285" r:id="rId19"/>
    <p:sldId id="275" r:id="rId20"/>
    <p:sldId id="264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E3734-79DC-F411-8F36-303B5B606A1D}" v="3" dt="2023-06-23T06:42:43.668"/>
    <p1510:client id="{2D729EF7-0A56-02E8-3095-5527A50826F5}" v="7" dt="2023-06-23T06:43:22.137"/>
    <p1510:client id="{56CCF828-0B14-47A6-B432-EA4A61091D67}" v="1" dt="2023-06-22T09:19:26.072"/>
    <p1510:client id="{9E78A585-7F96-4BDB-BD2C-9B92C205917E}" v="8" dt="2023-06-23T10:42:01.194"/>
    <p1510:client id="{D89A0333-A22C-4C9A-9B7E-0EA626CDDA01}" v="58" dt="2023-06-24T13:44:26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F97425-7EA4-48E5-A27E-11692117F54E}" type="doc">
      <dgm:prSet loTypeId="urn:microsoft.com/office/officeart/2005/8/layout/architecture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3A642-C71E-4320-9EE6-CB30C0A173F1}">
      <dgm:prSet phldrT="[Text]"/>
      <dgm:spPr/>
      <dgm:t>
        <a:bodyPr/>
        <a:lstStyle/>
        <a:p>
          <a:r>
            <a:rPr lang="en-US" b="0">
              <a:solidFill>
                <a:schemeClr val="tx1"/>
              </a:solidFill>
            </a:rPr>
            <a:t>It should have a special quality or reputation or other characteristics.</a:t>
          </a:r>
          <a:endParaRPr lang="en-US" b="0" dirty="0">
            <a:solidFill>
              <a:schemeClr val="tx1"/>
            </a:solidFill>
          </a:endParaRPr>
        </a:p>
      </dgm:t>
    </dgm:pt>
    <dgm:pt modelId="{5A3C7CAE-1F89-451D-AE78-1FF61896FA08}" type="parTrans" cxnId="{B6CEFBFD-A23E-489B-8629-92271D59A2E5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30A861AC-B61D-406C-8444-723BF364434E}" type="sibTrans" cxnId="{B6CEFBFD-A23E-489B-8629-92271D59A2E5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299E50E8-B502-4673-BEBF-0FD45F05AFF3}">
      <dgm:prSet phldrT="[Text]" custT="1"/>
      <dgm:spPr/>
      <dgm:t>
        <a:bodyPr/>
        <a:lstStyle/>
        <a:p>
          <a:r>
            <a:rPr lang="en-US" sz="2400" b="0">
              <a:solidFill>
                <a:schemeClr val="tx1"/>
              </a:solidFill>
            </a:rPr>
            <a:t>Used to identify goods having special characteristics originating from a definite geographical territory.</a:t>
          </a:r>
          <a:endParaRPr lang="en-US" sz="2400" b="0" dirty="0">
            <a:solidFill>
              <a:schemeClr val="tx1"/>
            </a:solidFill>
          </a:endParaRPr>
        </a:p>
      </dgm:t>
    </dgm:pt>
    <dgm:pt modelId="{BA5A5709-BE26-43E3-85EE-8941FD85B117}" type="parTrans" cxnId="{5446C0AE-B341-481A-85F8-799E3FD7D94D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1FA8A276-B206-40F2-B0CF-70DDDD68FEF1}" type="sibTrans" cxnId="{5446C0AE-B341-481A-85F8-799E3FD7D94D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1B325059-287F-4B90-951B-7AD1AD2296DC}">
      <dgm:prSet phldrT="[Text]" custT="1"/>
      <dgm:spPr/>
      <dgm:t>
        <a:bodyPr/>
        <a:lstStyle/>
        <a:p>
          <a:r>
            <a:rPr lang="en-US" sz="2800" b="0" dirty="0">
              <a:solidFill>
                <a:schemeClr val="tx1"/>
              </a:solidFill>
            </a:rPr>
            <a:t>It is an indication.</a:t>
          </a:r>
        </a:p>
      </dgm:t>
    </dgm:pt>
    <dgm:pt modelId="{2F0FC9D4-4753-4F3C-968B-6829CBFF92E4}" type="parTrans" cxnId="{599BD35F-FE7C-4080-BC84-231D5DABEF32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C180F08F-B46B-4D59-BF9F-D32AA091E8C4}" type="sibTrans" cxnId="{599BD35F-FE7C-4080-BC84-231D5DABEF32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2A6B17BC-60B7-4381-B857-53B8609FA8F2}">
      <dgm:prSet phldrT="[Text]" custT="1"/>
      <dgm:spPr/>
      <dgm:t>
        <a:bodyPr/>
        <a:lstStyle/>
        <a:p>
          <a:r>
            <a:rPr lang="en-US" sz="2400" b="0">
              <a:solidFill>
                <a:schemeClr val="tx1"/>
              </a:solidFill>
            </a:rPr>
            <a:t>Originates from a definite geographical territory.</a:t>
          </a:r>
          <a:endParaRPr lang="en-US" sz="2400" b="0" dirty="0">
            <a:solidFill>
              <a:schemeClr val="tx1"/>
            </a:solidFill>
          </a:endParaRPr>
        </a:p>
      </dgm:t>
    </dgm:pt>
    <dgm:pt modelId="{11C11B33-9551-4755-BB3D-476D7ACAAE56}" type="parTrans" cxnId="{8E1E312F-498C-4E19-A4E2-23A2C6BBC7B7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11B9D067-4D26-485E-842C-A39FCEE5460C}" type="sibTrans" cxnId="{8E1E312F-498C-4E19-A4E2-23A2C6BBC7B7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63A94575-DB7C-49D7-8C91-82022F91734A}">
      <dgm:prSet phldrT="[Text]" custT="1"/>
      <dgm:spPr/>
      <dgm:t>
        <a:bodyPr/>
        <a:lstStyle/>
        <a:p>
          <a:r>
            <a:rPr lang="en-US" sz="1800" b="0">
              <a:solidFill>
                <a:schemeClr val="tx1"/>
              </a:solidFill>
            </a:rPr>
            <a:t>The manufactured goods should be produced or processed or prepared in that territory.</a:t>
          </a:r>
          <a:endParaRPr lang="en-US" sz="1800" b="0" dirty="0">
            <a:solidFill>
              <a:schemeClr val="tx1"/>
            </a:solidFill>
          </a:endParaRPr>
        </a:p>
      </dgm:t>
    </dgm:pt>
    <dgm:pt modelId="{497D59B4-2FED-4BEE-A03C-AB7A744C5F7F}" type="parTrans" cxnId="{110A80F5-2724-4742-932B-988AA6DAB2FE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83B8C6C2-7A21-4E00-8677-A2BB366366C5}" type="sibTrans" cxnId="{110A80F5-2724-4742-932B-988AA6DAB2FE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09FB3F3E-9E27-48FF-BD62-D8DA03B3C7DD}">
      <dgm:prSet phldrT="[Text]" custT="1"/>
      <dgm:spPr/>
      <dgm:t>
        <a:bodyPr/>
        <a:lstStyle/>
        <a:p>
          <a:r>
            <a:rPr lang="en-US" sz="2400" b="0">
              <a:solidFill>
                <a:schemeClr val="tx1"/>
              </a:solidFill>
            </a:rPr>
            <a:t>Used to identify agricultural, natural or manufactured goods.</a:t>
          </a:r>
          <a:endParaRPr lang="en-US" sz="2400" b="0" dirty="0">
            <a:solidFill>
              <a:schemeClr val="tx1"/>
            </a:solidFill>
          </a:endParaRPr>
        </a:p>
      </dgm:t>
    </dgm:pt>
    <dgm:pt modelId="{F12CDA5E-5304-4186-931A-EF4348DD1E1D}" type="parTrans" cxnId="{DC23AAAA-24CB-45E7-BBBD-F48D5FCBCF4D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D52C9779-ACF1-4CFB-9F51-DD28EBE98FBB}" type="sibTrans" cxnId="{DC23AAAA-24CB-45E7-BBBD-F48D5FCBCF4D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C754BBD5-612F-45EB-BE53-C357474689DE}" type="pres">
      <dgm:prSet presAssocID="{B0F97425-7EA4-48E5-A27E-11692117F54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56BA235-DAC5-4628-B32A-3056E9F1C27D}" type="pres">
      <dgm:prSet presAssocID="{35F3A642-C71E-4320-9EE6-CB30C0A173F1}" presName="vertOne" presStyleCnt="0"/>
      <dgm:spPr/>
    </dgm:pt>
    <dgm:pt modelId="{214156BE-AF08-45F7-B615-20637E28DEBD}" type="pres">
      <dgm:prSet presAssocID="{35F3A642-C71E-4320-9EE6-CB30C0A173F1}" presName="txOne" presStyleLbl="node0" presStyleIdx="0" presStyleCnt="1">
        <dgm:presLayoutVars>
          <dgm:chPref val="3"/>
        </dgm:presLayoutVars>
      </dgm:prSet>
      <dgm:spPr/>
    </dgm:pt>
    <dgm:pt modelId="{8C8908D3-0A1C-4838-BCA3-45A07C1EE2CB}" type="pres">
      <dgm:prSet presAssocID="{35F3A642-C71E-4320-9EE6-CB30C0A173F1}" presName="parTransOne" presStyleCnt="0"/>
      <dgm:spPr/>
    </dgm:pt>
    <dgm:pt modelId="{DD603245-BB93-4BEA-A81D-2ADE5FFAAD5C}" type="pres">
      <dgm:prSet presAssocID="{35F3A642-C71E-4320-9EE6-CB30C0A173F1}" presName="horzOne" presStyleCnt="0"/>
      <dgm:spPr/>
    </dgm:pt>
    <dgm:pt modelId="{000088A5-54FC-4BCA-9AA2-D884BB82D534}" type="pres">
      <dgm:prSet presAssocID="{299E50E8-B502-4673-BEBF-0FD45F05AFF3}" presName="vertTwo" presStyleCnt="0"/>
      <dgm:spPr/>
    </dgm:pt>
    <dgm:pt modelId="{8EACE301-8B41-47AC-B03C-BD9653764F61}" type="pres">
      <dgm:prSet presAssocID="{299E50E8-B502-4673-BEBF-0FD45F05AFF3}" presName="txTwo" presStyleLbl="node2" presStyleIdx="0" presStyleCnt="2">
        <dgm:presLayoutVars>
          <dgm:chPref val="3"/>
        </dgm:presLayoutVars>
      </dgm:prSet>
      <dgm:spPr/>
    </dgm:pt>
    <dgm:pt modelId="{5B47A69F-2279-4F06-A84A-C7CDBC9CE966}" type="pres">
      <dgm:prSet presAssocID="{299E50E8-B502-4673-BEBF-0FD45F05AFF3}" presName="parTransTwo" presStyleCnt="0"/>
      <dgm:spPr/>
    </dgm:pt>
    <dgm:pt modelId="{54E5D795-C770-4460-97F0-9D1B28449F79}" type="pres">
      <dgm:prSet presAssocID="{299E50E8-B502-4673-BEBF-0FD45F05AFF3}" presName="horzTwo" presStyleCnt="0"/>
      <dgm:spPr/>
    </dgm:pt>
    <dgm:pt modelId="{B6D3D438-2321-4F08-BD50-2629E86C701E}" type="pres">
      <dgm:prSet presAssocID="{1B325059-287F-4B90-951B-7AD1AD2296DC}" presName="vertThree" presStyleCnt="0"/>
      <dgm:spPr/>
    </dgm:pt>
    <dgm:pt modelId="{E9910439-F464-42DC-8A56-81E476A3212F}" type="pres">
      <dgm:prSet presAssocID="{1B325059-287F-4B90-951B-7AD1AD2296DC}" presName="txThree" presStyleLbl="node3" presStyleIdx="0" presStyleCnt="3">
        <dgm:presLayoutVars>
          <dgm:chPref val="3"/>
        </dgm:presLayoutVars>
      </dgm:prSet>
      <dgm:spPr/>
    </dgm:pt>
    <dgm:pt modelId="{9B3487BC-D0C6-4EAC-AD8A-713AA8245F55}" type="pres">
      <dgm:prSet presAssocID="{1B325059-287F-4B90-951B-7AD1AD2296DC}" presName="horzThree" presStyleCnt="0"/>
      <dgm:spPr/>
    </dgm:pt>
    <dgm:pt modelId="{1AD83BE0-18F7-4948-8840-ED8735CFA65B}" type="pres">
      <dgm:prSet presAssocID="{C180F08F-B46B-4D59-BF9F-D32AA091E8C4}" presName="sibSpaceThree" presStyleCnt="0"/>
      <dgm:spPr/>
    </dgm:pt>
    <dgm:pt modelId="{34405D04-76A1-4052-B017-57BF04B2F457}" type="pres">
      <dgm:prSet presAssocID="{2A6B17BC-60B7-4381-B857-53B8609FA8F2}" presName="vertThree" presStyleCnt="0"/>
      <dgm:spPr/>
    </dgm:pt>
    <dgm:pt modelId="{49C505F3-CAA0-41C8-A521-2D8ADA5FF846}" type="pres">
      <dgm:prSet presAssocID="{2A6B17BC-60B7-4381-B857-53B8609FA8F2}" presName="txThree" presStyleLbl="node3" presStyleIdx="1" presStyleCnt="3">
        <dgm:presLayoutVars>
          <dgm:chPref val="3"/>
        </dgm:presLayoutVars>
      </dgm:prSet>
      <dgm:spPr/>
    </dgm:pt>
    <dgm:pt modelId="{DA112546-8C15-4F84-903E-3BC2CFAF5BF1}" type="pres">
      <dgm:prSet presAssocID="{2A6B17BC-60B7-4381-B857-53B8609FA8F2}" presName="horzThree" presStyleCnt="0"/>
      <dgm:spPr/>
    </dgm:pt>
    <dgm:pt modelId="{CEB0A8C9-E082-4BA6-955B-52A7BAF9CADB}" type="pres">
      <dgm:prSet presAssocID="{1FA8A276-B206-40F2-B0CF-70DDDD68FEF1}" presName="sibSpaceTwo" presStyleCnt="0"/>
      <dgm:spPr/>
    </dgm:pt>
    <dgm:pt modelId="{C3917BE5-E53C-4A52-9FDC-22AE52E5B3AA}" type="pres">
      <dgm:prSet presAssocID="{63A94575-DB7C-49D7-8C91-82022F91734A}" presName="vertTwo" presStyleCnt="0"/>
      <dgm:spPr/>
    </dgm:pt>
    <dgm:pt modelId="{C12ED5F6-1F95-44A3-BC57-D4AB68A72168}" type="pres">
      <dgm:prSet presAssocID="{63A94575-DB7C-49D7-8C91-82022F91734A}" presName="txTwo" presStyleLbl="node2" presStyleIdx="1" presStyleCnt="2">
        <dgm:presLayoutVars>
          <dgm:chPref val="3"/>
        </dgm:presLayoutVars>
      </dgm:prSet>
      <dgm:spPr/>
    </dgm:pt>
    <dgm:pt modelId="{60FF96B1-C474-4376-8EF6-B5BB1A6DB482}" type="pres">
      <dgm:prSet presAssocID="{63A94575-DB7C-49D7-8C91-82022F91734A}" presName="parTransTwo" presStyleCnt="0"/>
      <dgm:spPr/>
    </dgm:pt>
    <dgm:pt modelId="{F9B697AD-8179-4D69-8DCE-2812D8ACC151}" type="pres">
      <dgm:prSet presAssocID="{63A94575-DB7C-49D7-8C91-82022F91734A}" presName="horzTwo" presStyleCnt="0"/>
      <dgm:spPr/>
    </dgm:pt>
    <dgm:pt modelId="{2A411F34-116D-48B1-A723-F1EDC308BE2E}" type="pres">
      <dgm:prSet presAssocID="{09FB3F3E-9E27-48FF-BD62-D8DA03B3C7DD}" presName="vertThree" presStyleCnt="0"/>
      <dgm:spPr/>
    </dgm:pt>
    <dgm:pt modelId="{B965598C-3E60-4540-9922-07C6CB684D7F}" type="pres">
      <dgm:prSet presAssocID="{09FB3F3E-9E27-48FF-BD62-D8DA03B3C7DD}" presName="txThree" presStyleLbl="node3" presStyleIdx="2" presStyleCnt="3" custLinFactNeighborX="1068" custLinFactNeighborY="3902">
        <dgm:presLayoutVars>
          <dgm:chPref val="3"/>
        </dgm:presLayoutVars>
      </dgm:prSet>
      <dgm:spPr/>
    </dgm:pt>
    <dgm:pt modelId="{6207EF67-550B-498B-A68C-52DF1E0773FA}" type="pres">
      <dgm:prSet presAssocID="{09FB3F3E-9E27-48FF-BD62-D8DA03B3C7DD}" presName="horzThree" presStyleCnt="0"/>
      <dgm:spPr/>
    </dgm:pt>
  </dgm:ptLst>
  <dgm:cxnLst>
    <dgm:cxn modelId="{7AEF1D19-A9A7-472B-B14D-893C77262E4B}" type="presOf" srcId="{B0F97425-7EA4-48E5-A27E-11692117F54E}" destId="{C754BBD5-612F-45EB-BE53-C357474689DE}" srcOrd="0" destOrd="0" presId="urn:microsoft.com/office/officeart/2005/8/layout/architecture"/>
    <dgm:cxn modelId="{8E1E312F-498C-4E19-A4E2-23A2C6BBC7B7}" srcId="{299E50E8-B502-4673-BEBF-0FD45F05AFF3}" destId="{2A6B17BC-60B7-4381-B857-53B8609FA8F2}" srcOrd="1" destOrd="0" parTransId="{11C11B33-9551-4755-BB3D-476D7ACAAE56}" sibTransId="{11B9D067-4D26-485E-842C-A39FCEE5460C}"/>
    <dgm:cxn modelId="{599BD35F-FE7C-4080-BC84-231D5DABEF32}" srcId="{299E50E8-B502-4673-BEBF-0FD45F05AFF3}" destId="{1B325059-287F-4B90-951B-7AD1AD2296DC}" srcOrd="0" destOrd="0" parTransId="{2F0FC9D4-4753-4F3C-968B-6829CBFF92E4}" sibTransId="{C180F08F-B46B-4D59-BF9F-D32AA091E8C4}"/>
    <dgm:cxn modelId="{40348544-9735-424B-B97D-C793D92B9596}" type="presOf" srcId="{35F3A642-C71E-4320-9EE6-CB30C0A173F1}" destId="{214156BE-AF08-45F7-B615-20637E28DEBD}" srcOrd="0" destOrd="0" presId="urn:microsoft.com/office/officeart/2005/8/layout/architecture"/>
    <dgm:cxn modelId="{D814B471-BF90-496F-B776-51BF9C9C2CE3}" type="presOf" srcId="{299E50E8-B502-4673-BEBF-0FD45F05AFF3}" destId="{8EACE301-8B41-47AC-B03C-BD9653764F61}" srcOrd="0" destOrd="0" presId="urn:microsoft.com/office/officeart/2005/8/layout/architecture"/>
    <dgm:cxn modelId="{DC23AAAA-24CB-45E7-BBBD-F48D5FCBCF4D}" srcId="{63A94575-DB7C-49D7-8C91-82022F91734A}" destId="{09FB3F3E-9E27-48FF-BD62-D8DA03B3C7DD}" srcOrd="0" destOrd="0" parTransId="{F12CDA5E-5304-4186-931A-EF4348DD1E1D}" sibTransId="{D52C9779-ACF1-4CFB-9F51-DD28EBE98FBB}"/>
    <dgm:cxn modelId="{5446C0AE-B341-481A-85F8-799E3FD7D94D}" srcId="{35F3A642-C71E-4320-9EE6-CB30C0A173F1}" destId="{299E50E8-B502-4673-BEBF-0FD45F05AFF3}" srcOrd="0" destOrd="0" parTransId="{BA5A5709-BE26-43E3-85EE-8941FD85B117}" sibTransId="{1FA8A276-B206-40F2-B0CF-70DDDD68FEF1}"/>
    <dgm:cxn modelId="{8E1559AF-9D67-4541-87B1-A73DB22A82FC}" type="presOf" srcId="{1B325059-287F-4B90-951B-7AD1AD2296DC}" destId="{E9910439-F464-42DC-8A56-81E476A3212F}" srcOrd="0" destOrd="0" presId="urn:microsoft.com/office/officeart/2005/8/layout/architecture"/>
    <dgm:cxn modelId="{F40AABB7-0085-411D-BFE4-AAAA80304C2B}" type="presOf" srcId="{09FB3F3E-9E27-48FF-BD62-D8DA03B3C7DD}" destId="{B965598C-3E60-4540-9922-07C6CB684D7F}" srcOrd="0" destOrd="0" presId="urn:microsoft.com/office/officeart/2005/8/layout/architecture"/>
    <dgm:cxn modelId="{5B2278F2-11AD-4510-BF0B-BC0CFE42A917}" type="presOf" srcId="{2A6B17BC-60B7-4381-B857-53B8609FA8F2}" destId="{49C505F3-CAA0-41C8-A521-2D8ADA5FF846}" srcOrd="0" destOrd="0" presId="urn:microsoft.com/office/officeart/2005/8/layout/architecture"/>
    <dgm:cxn modelId="{110A80F5-2724-4742-932B-988AA6DAB2FE}" srcId="{35F3A642-C71E-4320-9EE6-CB30C0A173F1}" destId="{63A94575-DB7C-49D7-8C91-82022F91734A}" srcOrd="1" destOrd="0" parTransId="{497D59B4-2FED-4BEE-A03C-AB7A744C5F7F}" sibTransId="{83B8C6C2-7A21-4E00-8677-A2BB366366C5}"/>
    <dgm:cxn modelId="{AAC256F9-6D16-4152-BBA6-78562C7A1D0C}" type="presOf" srcId="{63A94575-DB7C-49D7-8C91-82022F91734A}" destId="{C12ED5F6-1F95-44A3-BC57-D4AB68A72168}" srcOrd="0" destOrd="0" presId="urn:microsoft.com/office/officeart/2005/8/layout/architecture"/>
    <dgm:cxn modelId="{B6CEFBFD-A23E-489B-8629-92271D59A2E5}" srcId="{B0F97425-7EA4-48E5-A27E-11692117F54E}" destId="{35F3A642-C71E-4320-9EE6-CB30C0A173F1}" srcOrd="0" destOrd="0" parTransId="{5A3C7CAE-1F89-451D-AE78-1FF61896FA08}" sibTransId="{30A861AC-B61D-406C-8444-723BF364434E}"/>
    <dgm:cxn modelId="{685806AD-19E3-41E1-A2EA-957C7FB078F2}" type="presParOf" srcId="{C754BBD5-612F-45EB-BE53-C357474689DE}" destId="{D56BA235-DAC5-4628-B32A-3056E9F1C27D}" srcOrd="0" destOrd="0" presId="urn:microsoft.com/office/officeart/2005/8/layout/architecture"/>
    <dgm:cxn modelId="{4EAF39BA-4EF0-49C0-92EA-509C41401409}" type="presParOf" srcId="{D56BA235-DAC5-4628-B32A-3056E9F1C27D}" destId="{214156BE-AF08-45F7-B615-20637E28DEBD}" srcOrd="0" destOrd="0" presId="urn:microsoft.com/office/officeart/2005/8/layout/architecture"/>
    <dgm:cxn modelId="{6E23553C-A976-405B-A43E-5E8113F2868F}" type="presParOf" srcId="{D56BA235-DAC5-4628-B32A-3056E9F1C27D}" destId="{8C8908D3-0A1C-4838-BCA3-45A07C1EE2CB}" srcOrd="1" destOrd="0" presId="urn:microsoft.com/office/officeart/2005/8/layout/architecture"/>
    <dgm:cxn modelId="{76D46450-CE5F-40EE-A452-08FFF4F46457}" type="presParOf" srcId="{D56BA235-DAC5-4628-B32A-3056E9F1C27D}" destId="{DD603245-BB93-4BEA-A81D-2ADE5FFAAD5C}" srcOrd="2" destOrd="0" presId="urn:microsoft.com/office/officeart/2005/8/layout/architecture"/>
    <dgm:cxn modelId="{0F5A1B5F-559A-477F-A39A-3A1648EACE57}" type="presParOf" srcId="{DD603245-BB93-4BEA-A81D-2ADE5FFAAD5C}" destId="{000088A5-54FC-4BCA-9AA2-D884BB82D534}" srcOrd="0" destOrd="0" presId="urn:microsoft.com/office/officeart/2005/8/layout/architecture"/>
    <dgm:cxn modelId="{DF0AFCA6-9E1D-4DED-8BB5-7100A2CD0477}" type="presParOf" srcId="{000088A5-54FC-4BCA-9AA2-D884BB82D534}" destId="{8EACE301-8B41-47AC-B03C-BD9653764F61}" srcOrd="0" destOrd="0" presId="urn:microsoft.com/office/officeart/2005/8/layout/architecture"/>
    <dgm:cxn modelId="{514D8D71-EBC4-4B62-AD45-313BB55351B7}" type="presParOf" srcId="{000088A5-54FC-4BCA-9AA2-D884BB82D534}" destId="{5B47A69F-2279-4F06-A84A-C7CDBC9CE966}" srcOrd="1" destOrd="0" presId="urn:microsoft.com/office/officeart/2005/8/layout/architecture"/>
    <dgm:cxn modelId="{948D36DA-850A-475D-99CD-43E9F53A7171}" type="presParOf" srcId="{000088A5-54FC-4BCA-9AA2-D884BB82D534}" destId="{54E5D795-C770-4460-97F0-9D1B28449F79}" srcOrd="2" destOrd="0" presId="urn:microsoft.com/office/officeart/2005/8/layout/architecture"/>
    <dgm:cxn modelId="{DDCBBFF0-625A-426E-94EA-4511205E8315}" type="presParOf" srcId="{54E5D795-C770-4460-97F0-9D1B28449F79}" destId="{B6D3D438-2321-4F08-BD50-2629E86C701E}" srcOrd="0" destOrd="0" presId="urn:microsoft.com/office/officeart/2005/8/layout/architecture"/>
    <dgm:cxn modelId="{390D2FB2-8B97-48A5-9084-1EC52F44B5BA}" type="presParOf" srcId="{B6D3D438-2321-4F08-BD50-2629E86C701E}" destId="{E9910439-F464-42DC-8A56-81E476A3212F}" srcOrd="0" destOrd="0" presId="urn:microsoft.com/office/officeart/2005/8/layout/architecture"/>
    <dgm:cxn modelId="{BCA5128D-2953-454C-872C-C1CE00986C58}" type="presParOf" srcId="{B6D3D438-2321-4F08-BD50-2629E86C701E}" destId="{9B3487BC-D0C6-4EAC-AD8A-713AA8245F55}" srcOrd="1" destOrd="0" presId="urn:microsoft.com/office/officeart/2005/8/layout/architecture"/>
    <dgm:cxn modelId="{98F3CC2E-6598-40F1-825E-4E601BF5EBF3}" type="presParOf" srcId="{54E5D795-C770-4460-97F0-9D1B28449F79}" destId="{1AD83BE0-18F7-4948-8840-ED8735CFA65B}" srcOrd="1" destOrd="0" presId="urn:microsoft.com/office/officeart/2005/8/layout/architecture"/>
    <dgm:cxn modelId="{9571EF95-38DF-46DB-A47C-C557CF3591CA}" type="presParOf" srcId="{54E5D795-C770-4460-97F0-9D1B28449F79}" destId="{34405D04-76A1-4052-B017-57BF04B2F457}" srcOrd="2" destOrd="0" presId="urn:microsoft.com/office/officeart/2005/8/layout/architecture"/>
    <dgm:cxn modelId="{88F578C1-E7A4-4F61-BB96-22F4FD8EE3E6}" type="presParOf" srcId="{34405D04-76A1-4052-B017-57BF04B2F457}" destId="{49C505F3-CAA0-41C8-A521-2D8ADA5FF846}" srcOrd="0" destOrd="0" presId="urn:microsoft.com/office/officeart/2005/8/layout/architecture"/>
    <dgm:cxn modelId="{12CBCB74-196B-42AA-A3F0-EE2DF91CE061}" type="presParOf" srcId="{34405D04-76A1-4052-B017-57BF04B2F457}" destId="{DA112546-8C15-4F84-903E-3BC2CFAF5BF1}" srcOrd="1" destOrd="0" presId="urn:microsoft.com/office/officeart/2005/8/layout/architecture"/>
    <dgm:cxn modelId="{D52E0EC2-A578-461B-A6F2-036E3B818C6B}" type="presParOf" srcId="{DD603245-BB93-4BEA-A81D-2ADE5FFAAD5C}" destId="{CEB0A8C9-E082-4BA6-955B-52A7BAF9CADB}" srcOrd="1" destOrd="0" presId="urn:microsoft.com/office/officeart/2005/8/layout/architecture"/>
    <dgm:cxn modelId="{03C2F0EF-BDA0-4567-BF42-A848B1DF5A39}" type="presParOf" srcId="{DD603245-BB93-4BEA-A81D-2ADE5FFAAD5C}" destId="{C3917BE5-E53C-4A52-9FDC-22AE52E5B3AA}" srcOrd="2" destOrd="0" presId="urn:microsoft.com/office/officeart/2005/8/layout/architecture"/>
    <dgm:cxn modelId="{18930EC4-6281-4203-8C3E-4109F2660183}" type="presParOf" srcId="{C3917BE5-E53C-4A52-9FDC-22AE52E5B3AA}" destId="{C12ED5F6-1F95-44A3-BC57-D4AB68A72168}" srcOrd="0" destOrd="0" presId="urn:microsoft.com/office/officeart/2005/8/layout/architecture"/>
    <dgm:cxn modelId="{EF45B1B6-36E6-42B9-86DD-A98DD1B263DC}" type="presParOf" srcId="{C3917BE5-E53C-4A52-9FDC-22AE52E5B3AA}" destId="{60FF96B1-C474-4376-8EF6-B5BB1A6DB482}" srcOrd="1" destOrd="0" presId="urn:microsoft.com/office/officeart/2005/8/layout/architecture"/>
    <dgm:cxn modelId="{9498AD95-3352-4C01-B846-835D723BBC98}" type="presParOf" srcId="{C3917BE5-E53C-4A52-9FDC-22AE52E5B3AA}" destId="{F9B697AD-8179-4D69-8DCE-2812D8ACC151}" srcOrd="2" destOrd="0" presId="urn:microsoft.com/office/officeart/2005/8/layout/architecture"/>
    <dgm:cxn modelId="{3DB4171B-32E7-487D-B367-36D639A0C775}" type="presParOf" srcId="{F9B697AD-8179-4D69-8DCE-2812D8ACC151}" destId="{2A411F34-116D-48B1-A723-F1EDC308BE2E}" srcOrd="0" destOrd="0" presId="urn:microsoft.com/office/officeart/2005/8/layout/architecture"/>
    <dgm:cxn modelId="{B19182B3-94A8-44B5-95DA-B31B9555AAF8}" type="presParOf" srcId="{2A411F34-116D-48B1-A723-F1EDC308BE2E}" destId="{B965598C-3E60-4540-9922-07C6CB684D7F}" srcOrd="0" destOrd="0" presId="urn:microsoft.com/office/officeart/2005/8/layout/architecture"/>
    <dgm:cxn modelId="{A6579082-2A3D-4ACD-8AC3-865D6EF3DB57}" type="presParOf" srcId="{2A411F34-116D-48B1-A723-F1EDC308BE2E}" destId="{6207EF67-550B-498B-A68C-52DF1E0773F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82888D-334F-4A89-BB30-485332E99817}" type="doc">
      <dgm:prSet loTypeId="urn:diagrams.loki3.com/VaryingWidthList" loCatId="list" qsTypeId="urn:microsoft.com/office/officeart/2005/8/quickstyle/3d2" qsCatId="3D" csTypeId="urn:microsoft.com/office/officeart/2005/8/colors/accent1_2" csCatId="accent1" phldr="1"/>
      <dgm:spPr/>
    </dgm:pt>
    <dgm:pt modelId="{4A221CF9-6760-49CA-A8CA-61D837A496AF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It </a:t>
          </a:r>
          <a:r>
            <a:rPr lang="en-US" b="1" dirty="0">
              <a:solidFill>
                <a:schemeClr val="tx1"/>
              </a:solidFill>
            </a:rPr>
            <a:t>boosts the export</a:t>
          </a:r>
          <a:r>
            <a:rPr lang="en-US" b="0" dirty="0">
              <a:solidFill>
                <a:schemeClr val="tx1"/>
              </a:solidFill>
            </a:rPr>
            <a:t>.</a:t>
          </a:r>
        </a:p>
      </dgm:t>
    </dgm:pt>
    <dgm:pt modelId="{E5D303D8-4FEC-4CFD-9B85-3DD10F68FF87}" type="parTrans" cxnId="{FCA7FEFF-C8C3-4F77-B866-ADA380669576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C43E527A-6A60-419D-A788-A97804E19C1F}" type="sibTrans" cxnId="{FCA7FEFF-C8C3-4F77-B866-ADA380669576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834CE947-3CE4-4126-843F-FCC9184FCF5A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It </a:t>
          </a:r>
          <a:r>
            <a:rPr lang="en-US" b="1" dirty="0">
              <a:solidFill>
                <a:schemeClr val="tx1"/>
              </a:solidFill>
            </a:rPr>
            <a:t>promotes economic prosperity </a:t>
          </a:r>
          <a:r>
            <a:rPr lang="en-US" b="0" dirty="0">
              <a:solidFill>
                <a:schemeClr val="tx1"/>
              </a:solidFill>
            </a:rPr>
            <a:t>of producers of goods produced in a geographical territory.</a:t>
          </a:r>
        </a:p>
      </dgm:t>
    </dgm:pt>
    <dgm:pt modelId="{48C584CF-EB9F-4C23-8148-915B0DDE100C}" type="parTrans" cxnId="{A56702C6-08DB-4372-BAD3-259641CD91E5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1218000C-30C5-45AB-BF1E-A2E26A0E9AE5}" type="sibTrans" cxnId="{A56702C6-08DB-4372-BAD3-259641CD91E5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6C35B461-63DB-40A3-AAE8-E94B8385BAC3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It confers </a:t>
          </a:r>
          <a:r>
            <a:rPr lang="en-US" b="1" dirty="0">
              <a:solidFill>
                <a:schemeClr val="tx1"/>
              </a:solidFill>
            </a:rPr>
            <a:t>legal protection</a:t>
          </a:r>
          <a:r>
            <a:rPr lang="en-US" b="0" dirty="0">
              <a:solidFill>
                <a:schemeClr val="tx1"/>
              </a:solidFill>
            </a:rPr>
            <a:t>.</a:t>
          </a:r>
        </a:p>
      </dgm:t>
    </dgm:pt>
    <dgm:pt modelId="{7C92E53B-60AF-40B8-974C-7E4E8B65A484}" type="parTrans" cxnId="{2B231471-CD99-47D1-84CD-7D8D7D3CF69C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1C8C6BE3-61DF-440F-A841-DC03EBF6FC95}" type="sibTrans" cxnId="{2B231471-CD99-47D1-84CD-7D8D7D3CF69C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3368B1A3-4123-45BD-948D-61DF5AFF79AF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It</a:t>
          </a:r>
          <a:r>
            <a:rPr lang="en-US" b="1" dirty="0">
              <a:solidFill>
                <a:schemeClr val="tx1"/>
              </a:solidFill>
            </a:rPr>
            <a:t> prevents unauthorized use </a:t>
          </a:r>
          <a:r>
            <a:rPr lang="en-US" b="0" dirty="0">
              <a:solidFill>
                <a:schemeClr val="tx1"/>
              </a:solidFill>
            </a:rPr>
            <a:t>of a Registered Geographical Indication by others.</a:t>
          </a:r>
        </a:p>
      </dgm:t>
    </dgm:pt>
    <dgm:pt modelId="{BF5CABB3-BF63-41A3-B41E-C3CC425A0DD2}" type="parTrans" cxnId="{24E8EBCA-6670-4DAC-A9D6-5A33A93AE553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D4EC872B-5D0E-4083-9917-6D765156D7B7}" type="sibTrans" cxnId="{24E8EBCA-6670-4DAC-A9D6-5A33A93AE553}">
      <dgm:prSet/>
      <dgm:spPr/>
      <dgm:t>
        <a:bodyPr/>
        <a:lstStyle/>
        <a:p>
          <a:endParaRPr lang="en-US" b="0">
            <a:solidFill>
              <a:schemeClr val="tx1"/>
            </a:solidFill>
          </a:endParaRPr>
        </a:p>
      </dgm:t>
    </dgm:pt>
    <dgm:pt modelId="{078BADF0-8D0D-40B3-8381-1FBE70633F29}" type="pres">
      <dgm:prSet presAssocID="{0B82888D-334F-4A89-BB30-485332E99817}" presName="Name0" presStyleCnt="0">
        <dgm:presLayoutVars>
          <dgm:resizeHandles/>
        </dgm:presLayoutVars>
      </dgm:prSet>
      <dgm:spPr/>
    </dgm:pt>
    <dgm:pt modelId="{9A8F96E3-497A-47C5-8330-11FB41970115}" type="pres">
      <dgm:prSet presAssocID="{6C35B461-63DB-40A3-AAE8-E94B8385BAC3}" presName="text" presStyleLbl="node1" presStyleIdx="0" presStyleCnt="4" custScaleX="325615">
        <dgm:presLayoutVars>
          <dgm:bulletEnabled val="1"/>
        </dgm:presLayoutVars>
      </dgm:prSet>
      <dgm:spPr/>
    </dgm:pt>
    <dgm:pt modelId="{E0A284AD-52BB-4340-A63F-746FE3C5678D}" type="pres">
      <dgm:prSet presAssocID="{1C8C6BE3-61DF-440F-A841-DC03EBF6FC95}" presName="space" presStyleCnt="0"/>
      <dgm:spPr/>
    </dgm:pt>
    <dgm:pt modelId="{787CC7C1-0F6A-4584-AAB9-658F99021B70}" type="pres">
      <dgm:prSet presAssocID="{4A221CF9-6760-49CA-A8CA-61D837A496AF}" presName="text" presStyleLbl="node1" presStyleIdx="1" presStyleCnt="4" custScaleX="903639">
        <dgm:presLayoutVars>
          <dgm:bulletEnabled val="1"/>
        </dgm:presLayoutVars>
      </dgm:prSet>
      <dgm:spPr/>
    </dgm:pt>
    <dgm:pt modelId="{9A6DA709-3BDB-4EEF-807F-F58DE68C4642}" type="pres">
      <dgm:prSet presAssocID="{C43E527A-6A60-419D-A788-A97804E19C1F}" presName="space" presStyleCnt="0"/>
      <dgm:spPr/>
    </dgm:pt>
    <dgm:pt modelId="{961333A6-D8C0-4FAD-9B24-C86FDA2D10E3}" type="pres">
      <dgm:prSet presAssocID="{834CE947-3CE4-4126-843F-FCC9184FCF5A}" presName="text" presStyleLbl="node1" presStyleIdx="2" presStyleCnt="4" custScaleX="915508">
        <dgm:presLayoutVars>
          <dgm:bulletEnabled val="1"/>
        </dgm:presLayoutVars>
      </dgm:prSet>
      <dgm:spPr/>
    </dgm:pt>
    <dgm:pt modelId="{FED79726-AAD0-4A3C-A6E4-7727A9AC5FC8}" type="pres">
      <dgm:prSet presAssocID="{1218000C-30C5-45AB-BF1E-A2E26A0E9AE5}" presName="space" presStyleCnt="0"/>
      <dgm:spPr/>
    </dgm:pt>
    <dgm:pt modelId="{368A643B-A505-4645-B79F-BA1AF3A3A6BF}" type="pres">
      <dgm:prSet presAssocID="{3368B1A3-4123-45BD-948D-61DF5AFF79AF}" presName="text" presStyleLbl="node1" presStyleIdx="3" presStyleCnt="4" custScaleX="115679" custLinFactNeighborX="32234" custLinFactNeighborY="66963">
        <dgm:presLayoutVars>
          <dgm:bulletEnabled val="1"/>
        </dgm:presLayoutVars>
      </dgm:prSet>
      <dgm:spPr/>
    </dgm:pt>
  </dgm:ptLst>
  <dgm:cxnLst>
    <dgm:cxn modelId="{1B08F830-4F08-4DD1-9DA3-9AC5937A3A00}" type="presOf" srcId="{0B82888D-334F-4A89-BB30-485332E99817}" destId="{078BADF0-8D0D-40B3-8381-1FBE70633F29}" srcOrd="0" destOrd="0" presId="urn:diagrams.loki3.com/VaryingWidthList"/>
    <dgm:cxn modelId="{C64F9738-7B54-42C5-B2E8-E0BC0911E9BD}" type="presOf" srcId="{3368B1A3-4123-45BD-948D-61DF5AFF79AF}" destId="{368A643B-A505-4645-B79F-BA1AF3A3A6BF}" srcOrd="0" destOrd="0" presId="urn:diagrams.loki3.com/VaryingWidthList"/>
    <dgm:cxn modelId="{2B231471-CD99-47D1-84CD-7D8D7D3CF69C}" srcId="{0B82888D-334F-4A89-BB30-485332E99817}" destId="{6C35B461-63DB-40A3-AAE8-E94B8385BAC3}" srcOrd="0" destOrd="0" parTransId="{7C92E53B-60AF-40B8-974C-7E4E8B65A484}" sibTransId="{1C8C6BE3-61DF-440F-A841-DC03EBF6FC95}"/>
    <dgm:cxn modelId="{D00F4A8D-BC1C-481B-BF5B-7D753FB1B567}" type="presOf" srcId="{4A221CF9-6760-49CA-A8CA-61D837A496AF}" destId="{787CC7C1-0F6A-4584-AAB9-658F99021B70}" srcOrd="0" destOrd="0" presId="urn:diagrams.loki3.com/VaryingWidthList"/>
    <dgm:cxn modelId="{A56702C6-08DB-4372-BAD3-259641CD91E5}" srcId="{0B82888D-334F-4A89-BB30-485332E99817}" destId="{834CE947-3CE4-4126-843F-FCC9184FCF5A}" srcOrd="2" destOrd="0" parTransId="{48C584CF-EB9F-4C23-8148-915B0DDE100C}" sibTransId="{1218000C-30C5-45AB-BF1E-A2E26A0E9AE5}"/>
    <dgm:cxn modelId="{24E8EBCA-6670-4DAC-A9D6-5A33A93AE553}" srcId="{0B82888D-334F-4A89-BB30-485332E99817}" destId="{3368B1A3-4123-45BD-948D-61DF5AFF79AF}" srcOrd="3" destOrd="0" parTransId="{BF5CABB3-BF63-41A3-B41E-C3CC425A0DD2}" sibTransId="{D4EC872B-5D0E-4083-9917-6D765156D7B7}"/>
    <dgm:cxn modelId="{E83191D6-268C-473F-975A-08E421BDA4C5}" type="presOf" srcId="{6C35B461-63DB-40A3-AAE8-E94B8385BAC3}" destId="{9A8F96E3-497A-47C5-8330-11FB41970115}" srcOrd="0" destOrd="0" presId="urn:diagrams.loki3.com/VaryingWidthList"/>
    <dgm:cxn modelId="{8DB1C7ED-7D5E-4FD7-9798-E41986805252}" type="presOf" srcId="{834CE947-3CE4-4126-843F-FCC9184FCF5A}" destId="{961333A6-D8C0-4FAD-9B24-C86FDA2D10E3}" srcOrd="0" destOrd="0" presId="urn:diagrams.loki3.com/VaryingWidthList"/>
    <dgm:cxn modelId="{FCA7FEFF-C8C3-4F77-B866-ADA380669576}" srcId="{0B82888D-334F-4A89-BB30-485332E99817}" destId="{4A221CF9-6760-49CA-A8CA-61D837A496AF}" srcOrd="1" destOrd="0" parTransId="{E5D303D8-4FEC-4CFD-9B85-3DD10F68FF87}" sibTransId="{C43E527A-6A60-419D-A788-A97804E19C1F}"/>
    <dgm:cxn modelId="{EB486368-B621-4007-9E72-26F8DE154EC3}" type="presParOf" srcId="{078BADF0-8D0D-40B3-8381-1FBE70633F29}" destId="{9A8F96E3-497A-47C5-8330-11FB41970115}" srcOrd="0" destOrd="0" presId="urn:diagrams.loki3.com/VaryingWidthList"/>
    <dgm:cxn modelId="{9F8EB39C-CF89-4AE2-8A7A-64E8A6A1A07A}" type="presParOf" srcId="{078BADF0-8D0D-40B3-8381-1FBE70633F29}" destId="{E0A284AD-52BB-4340-A63F-746FE3C5678D}" srcOrd="1" destOrd="0" presId="urn:diagrams.loki3.com/VaryingWidthList"/>
    <dgm:cxn modelId="{FC900AA8-4CC5-471B-900F-3A822B68673F}" type="presParOf" srcId="{078BADF0-8D0D-40B3-8381-1FBE70633F29}" destId="{787CC7C1-0F6A-4584-AAB9-658F99021B70}" srcOrd="2" destOrd="0" presId="urn:diagrams.loki3.com/VaryingWidthList"/>
    <dgm:cxn modelId="{4BB59A46-7057-44C4-8B98-452E9B545EB9}" type="presParOf" srcId="{078BADF0-8D0D-40B3-8381-1FBE70633F29}" destId="{9A6DA709-3BDB-4EEF-807F-F58DE68C4642}" srcOrd="3" destOrd="0" presId="urn:diagrams.loki3.com/VaryingWidthList"/>
    <dgm:cxn modelId="{8E4138E4-E7F5-4DBA-BF45-2D6254345C31}" type="presParOf" srcId="{078BADF0-8D0D-40B3-8381-1FBE70633F29}" destId="{961333A6-D8C0-4FAD-9B24-C86FDA2D10E3}" srcOrd="4" destOrd="0" presId="urn:diagrams.loki3.com/VaryingWidthList"/>
    <dgm:cxn modelId="{CE6EF53F-9B58-4997-A034-D2F04AE467F0}" type="presParOf" srcId="{078BADF0-8D0D-40B3-8381-1FBE70633F29}" destId="{FED79726-AAD0-4A3C-A6E4-7727A9AC5FC8}" srcOrd="5" destOrd="0" presId="urn:diagrams.loki3.com/VaryingWidthList"/>
    <dgm:cxn modelId="{4F13954E-DB91-481B-90C0-15CCFF7BF6F6}" type="presParOf" srcId="{078BADF0-8D0D-40B3-8381-1FBE70633F29}" destId="{368A643B-A505-4645-B79F-BA1AF3A3A6BF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840F4B-F0C1-4EA9-8628-0E63BBAF16F7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78EC9A-B0B0-4967-815D-EB49B4565941}">
      <dgm:prSet phldrT="[Text]" custT="1"/>
      <dgm:spPr/>
      <dgm:t>
        <a:bodyPr/>
        <a:lstStyle/>
        <a:p>
          <a:r>
            <a:rPr lang="en-US" sz="1800" dirty="0"/>
            <a:t>Kasturi Das(2009)</a:t>
          </a:r>
        </a:p>
        <a:p>
          <a:r>
            <a:rPr lang="en-US" sz="1800" dirty="0"/>
            <a:t>Telangana</a:t>
          </a:r>
        </a:p>
      </dgm:t>
    </dgm:pt>
    <dgm:pt modelId="{71CFB510-2C90-4C7D-900F-412E9ED87647}" type="parTrans" cxnId="{45312083-B371-49FD-A032-1283E6394964}">
      <dgm:prSet/>
      <dgm:spPr/>
      <dgm:t>
        <a:bodyPr/>
        <a:lstStyle/>
        <a:p>
          <a:endParaRPr lang="en-US"/>
        </a:p>
      </dgm:t>
    </dgm:pt>
    <dgm:pt modelId="{0F7ABCF2-F3E6-43D5-A45B-A1951F3369CD}" type="sibTrans" cxnId="{45312083-B371-49FD-A032-1283E6394964}">
      <dgm:prSet/>
      <dgm:spPr/>
      <dgm:t>
        <a:bodyPr/>
        <a:lstStyle/>
        <a:p>
          <a:endParaRPr lang="en-US"/>
        </a:p>
      </dgm:t>
    </dgm:pt>
    <dgm:pt modelId="{05B8EE16-984C-41C8-822F-B87B7CA931C6}">
      <dgm:prSet phldrT="[Text]"/>
      <dgm:spPr/>
      <dgm:t>
        <a:bodyPr/>
        <a:lstStyle/>
        <a:p>
          <a:pPr algn="ctr"/>
          <a:r>
            <a: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Pochampally Ikat</a:t>
          </a:r>
        </a:p>
      </dgm:t>
    </dgm:pt>
    <dgm:pt modelId="{8D2B4B2F-511F-4913-B501-006BC4EA69FE}" type="parTrans" cxnId="{67581EE4-13F0-41D7-AD3F-F583DD7F040F}">
      <dgm:prSet/>
      <dgm:spPr/>
      <dgm:t>
        <a:bodyPr/>
        <a:lstStyle/>
        <a:p>
          <a:endParaRPr lang="en-US"/>
        </a:p>
      </dgm:t>
    </dgm:pt>
    <dgm:pt modelId="{58F0D2C8-50CF-441D-AFF3-79D74C93A49E}" type="sibTrans" cxnId="{67581EE4-13F0-41D7-AD3F-F583DD7F040F}">
      <dgm:prSet/>
      <dgm:spPr/>
      <dgm:t>
        <a:bodyPr/>
        <a:lstStyle/>
        <a:p>
          <a:endParaRPr lang="en-US"/>
        </a:p>
      </dgm:t>
    </dgm:pt>
    <dgm:pt modelId="{CDB75680-E402-4929-93D9-C1439BA2F4F2}" type="pres">
      <dgm:prSet presAssocID="{8A840F4B-F0C1-4EA9-8628-0E63BBAF16F7}" presName="Name0" presStyleCnt="0">
        <dgm:presLayoutVars>
          <dgm:chMax/>
          <dgm:chPref/>
          <dgm:dir/>
          <dgm:animLvl val="lvl"/>
        </dgm:presLayoutVars>
      </dgm:prSet>
      <dgm:spPr/>
    </dgm:pt>
    <dgm:pt modelId="{7D808F1C-84B6-42EE-AC1C-2D14014445A7}" type="pres">
      <dgm:prSet presAssocID="{B578EC9A-B0B0-4967-815D-EB49B4565941}" presName="composite" presStyleCnt="0"/>
      <dgm:spPr/>
    </dgm:pt>
    <dgm:pt modelId="{D3D45132-A4AB-4930-8BB0-2097B50CFE72}" type="pres">
      <dgm:prSet presAssocID="{B578EC9A-B0B0-4967-815D-EB49B4565941}" presName="ParentAccentShape" presStyleLbl="trBgShp" presStyleIdx="0" presStyleCnt="2"/>
      <dgm:spPr/>
    </dgm:pt>
    <dgm:pt modelId="{92602F62-3A89-4994-B74E-237231B90227}" type="pres">
      <dgm:prSet presAssocID="{B578EC9A-B0B0-4967-815D-EB49B4565941}" presName="ParentText" presStyleLbl="revTx" presStyleIdx="0" presStyleCnt="2" custLinFactY="-133750" custLinFactNeighborX="-5242" custLinFactNeighborY="-200000">
        <dgm:presLayoutVars>
          <dgm:chMax val="1"/>
          <dgm:chPref val="1"/>
          <dgm:bulletEnabled val="1"/>
        </dgm:presLayoutVars>
      </dgm:prSet>
      <dgm:spPr/>
    </dgm:pt>
    <dgm:pt modelId="{CB96F0FC-DBF3-4905-B757-B82167CE5729}" type="pres">
      <dgm:prSet presAssocID="{B578EC9A-B0B0-4967-815D-EB49B4565941}" presName="ChildText" presStyleLbl="revTx" presStyleIdx="1" presStyleCnt="2" custScaleX="187276" custScaleY="49771" custLinFactNeighborX="-18294" custLinFactNeighborY="26972">
        <dgm:presLayoutVars>
          <dgm:chMax val="0"/>
          <dgm:chPref val="0"/>
        </dgm:presLayoutVars>
      </dgm:prSet>
      <dgm:spPr/>
    </dgm:pt>
    <dgm:pt modelId="{FF183F83-EFB1-40D7-8290-F8D261A9A626}" type="pres">
      <dgm:prSet presAssocID="{B578EC9A-B0B0-4967-815D-EB49B4565941}" presName="ChildAccentShape" presStyleLbl="trBgShp" presStyleIdx="1" presStyleCnt="2"/>
      <dgm:spPr/>
    </dgm:pt>
    <dgm:pt modelId="{D95FBD2B-FC17-431B-95DA-2FB182EC49EA}" type="pres">
      <dgm:prSet presAssocID="{B578EC9A-B0B0-4967-815D-EB49B4565941}" presName="Image" presStyleLbl="alignImgPlace1" presStyleIdx="0" presStyleCnt="1" custLinFactNeighborX="70081" custLinFactNeighborY="-404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AF939F17-A3C8-4FA2-BED5-2E079A628AD8}" type="presOf" srcId="{B578EC9A-B0B0-4967-815D-EB49B4565941}" destId="{92602F62-3A89-4994-B74E-237231B90227}" srcOrd="0" destOrd="0" presId="urn:microsoft.com/office/officeart/2009/3/layout/SnapshotPictureList"/>
    <dgm:cxn modelId="{0E4BC160-7EFA-4991-A014-17A0ACB06302}" type="presOf" srcId="{05B8EE16-984C-41C8-822F-B87B7CA931C6}" destId="{CB96F0FC-DBF3-4905-B757-B82167CE5729}" srcOrd="0" destOrd="0" presId="urn:microsoft.com/office/officeart/2009/3/layout/SnapshotPictureList"/>
    <dgm:cxn modelId="{45312083-B371-49FD-A032-1283E6394964}" srcId="{8A840F4B-F0C1-4EA9-8628-0E63BBAF16F7}" destId="{B578EC9A-B0B0-4967-815D-EB49B4565941}" srcOrd="0" destOrd="0" parTransId="{71CFB510-2C90-4C7D-900F-412E9ED87647}" sibTransId="{0F7ABCF2-F3E6-43D5-A45B-A1951F3369CD}"/>
    <dgm:cxn modelId="{DD6FC493-8E56-4978-82BB-972ECBA49826}" type="presOf" srcId="{8A840F4B-F0C1-4EA9-8628-0E63BBAF16F7}" destId="{CDB75680-E402-4929-93D9-C1439BA2F4F2}" srcOrd="0" destOrd="0" presId="urn:microsoft.com/office/officeart/2009/3/layout/SnapshotPictureList"/>
    <dgm:cxn modelId="{67581EE4-13F0-41D7-AD3F-F583DD7F040F}" srcId="{B578EC9A-B0B0-4967-815D-EB49B4565941}" destId="{05B8EE16-984C-41C8-822F-B87B7CA931C6}" srcOrd="0" destOrd="0" parTransId="{8D2B4B2F-511F-4913-B501-006BC4EA69FE}" sibTransId="{58F0D2C8-50CF-441D-AFF3-79D74C93A49E}"/>
    <dgm:cxn modelId="{CF1790B9-E254-4AA5-844B-75CAEB59C71F}" type="presParOf" srcId="{CDB75680-E402-4929-93D9-C1439BA2F4F2}" destId="{7D808F1C-84B6-42EE-AC1C-2D14014445A7}" srcOrd="0" destOrd="0" presId="urn:microsoft.com/office/officeart/2009/3/layout/SnapshotPictureList"/>
    <dgm:cxn modelId="{F9A76867-AD4B-40C7-B01E-667E70018488}" type="presParOf" srcId="{7D808F1C-84B6-42EE-AC1C-2D14014445A7}" destId="{D3D45132-A4AB-4930-8BB0-2097B50CFE72}" srcOrd="0" destOrd="0" presId="urn:microsoft.com/office/officeart/2009/3/layout/SnapshotPictureList"/>
    <dgm:cxn modelId="{B5282642-BB68-4243-86D8-5470F6A42A1E}" type="presParOf" srcId="{7D808F1C-84B6-42EE-AC1C-2D14014445A7}" destId="{92602F62-3A89-4994-B74E-237231B90227}" srcOrd="1" destOrd="0" presId="urn:microsoft.com/office/officeart/2009/3/layout/SnapshotPictureList"/>
    <dgm:cxn modelId="{6B5EA253-75EC-4F8E-833E-C1CB5F0D8939}" type="presParOf" srcId="{7D808F1C-84B6-42EE-AC1C-2D14014445A7}" destId="{CB96F0FC-DBF3-4905-B757-B82167CE5729}" srcOrd="2" destOrd="0" presId="urn:microsoft.com/office/officeart/2009/3/layout/SnapshotPictureList"/>
    <dgm:cxn modelId="{879EC7C4-643A-4F9D-899C-BE5A3392CEB9}" type="presParOf" srcId="{7D808F1C-84B6-42EE-AC1C-2D14014445A7}" destId="{FF183F83-EFB1-40D7-8290-F8D261A9A626}" srcOrd="3" destOrd="0" presId="urn:microsoft.com/office/officeart/2009/3/layout/SnapshotPictureList"/>
    <dgm:cxn modelId="{CDD0D655-FCAA-4719-9E72-F52A06D601E8}" type="presParOf" srcId="{7D808F1C-84B6-42EE-AC1C-2D14014445A7}" destId="{D95FBD2B-FC17-431B-95DA-2FB182EC49EA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156BE-AF08-45F7-B615-20637E28DEBD}">
      <dsp:nvSpPr>
        <dsp:cNvPr id="0" name=""/>
        <dsp:cNvSpPr/>
      </dsp:nvSpPr>
      <dsp:spPr>
        <a:xfrm>
          <a:off x="1139" y="2899442"/>
          <a:ext cx="9931351" cy="12793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>
              <a:solidFill>
                <a:schemeClr val="tx1"/>
              </a:solidFill>
            </a:rPr>
            <a:t>It should have a special quality or reputation or other characteristics.</a:t>
          </a:r>
          <a:endParaRPr lang="en-US" sz="3300" b="0" kern="1200" dirty="0">
            <a:solidFill>
              <a:schemeClr val="tx1"/>
            </a:solidFill>
          </a:endParaRPr>
        </a:p>
      </dsp:txBody>
      <dsp:txXfrm>
        <a:off x="38611" y="2936914"/>
        <a:ext cx="9856407" cy="1204433"/>
      </dsp:txXfrm>
    </dsp:sp>
    <dsp:sp modelId="{8EACE301-8B41-47AC-B03C-BD9653764F61}">
      <dsp:nvSpPr>
        <dsp:cNvPr id="0" name=""/>
        <dsp:cNvSpPr/>
      </dsp:nvSpPr>
      <dsp:spPr>
        <a:xfrm>
          <a:off x="1139" y="1449757"/>
          <a:ext cx="6487466" cy="12793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</a:rPr>
            <a:t>Used to identify goods having special characteristics originating from a definite geographical territory.</a:t>
          </a:r>
          <a:endParaRPr lang="en-US" sz="2400" b="0" kern="1200" dirty="0">
            <a:solidFill>
              <a:schemeClr val="tx1"/>
            </a:solidFill>
          </a:endParaRPr>
        </a:p>
      </dsp:txBody>
      <dsp:txXfrm>
        <a:off x="38611" y="1487229"/>
        <a:ext cx="6412522" cy="1204433"/>
      </dsp:txXfrm>
    </dsp:sp>
    <dsp:sp modelId="{E9910439-F464-42DC-8A56-81E476A3212F}">
      <dsp:nvSpPr>
        <dsp:cNvPr id="0" name=""/>
        <dsp:cNvSpPr/>
      </dsp:nvSpPr>
      <dsp:spPr>
        <a:xfrm>
          <a:off x="1139" y="72"/>
          <a:ext cx="3177015" cy="12793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solidFill>
                <a:schemeClr val="tx1"/>
              </a:solidFill>
            </a:rPr>
            <a:t>It is an indication.</a:t>
          </a:r>
        </a:p>
      </dsp:txBody>
      <dsp:txXfrm>
        <a:off x="38611" y="37544"/>
        <a:ext cx="3102071" cy="1204433"/>
      </dsp:txXfrm>
    </dsp:sp>
    <dsp:sp modelId="{49C505F3-CAA0-41C8-A521-2D8ADA5FF846}">
      <dsp:nvSpPr>
        <dsp:cNvPr id="0" name=""/>
        <dsp:cNvSpPr/>
      </dsp:nvSpPr>
      <dsp:spPr>
        <a:xfrm>
          <a:off x="3311590" y="72"/>
          <a:ext cx="3177015" cy="12793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</a:rPr>
            <a:t>Originates from a definite geographical territory.</a:t>
          </a:r>
          <a:endParaRPr lang="en-US" sz="2400" b="0" kern="1200" dirty="0">
            <a:solidFill>
              <a:schemeClr val="tx1"/>
            </a:solidFill>
          </a:endParaRPr>
        </a:p>
      </dsp:txBody>
      <dsp:txXfrm>
        <a:off x="3349062" y="37544"/>
        <a:ext cx="3102071" cy="1204433"/>
      </dsp:txXfrm>
    </dsp:sp>
    <dsp:sp modelId="{C12ED5F6-1F95-44A3-BC57-D4AB68A72168}">
      <dsp:nvSpPr>
        <dsp:cNvPr id="0" name=""/>
        <dsp:cNvSpPr/>
      </dsp:nvSpPr>
      <dsp:spPr>
        <a:xfrm>
          <a:off x="6755475" y="1449757"/>
          <a:ext cx="3177015" cy="12793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solidFill>
                <a:schemeClr val="tx1"/>
              </a:solidFill>
            </a:rPr>
            <a:t>The manufactured goods should be produced or processed or prepared in that territory.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792947" y="1487229"/>
        <a:ext cx="3102071" cy="1204433"/>
      </dsp:txXfrm>
    </dsp:sp>
    <dsp:sp modelId="{B965598C-3E60-4540-9922-07C6CB684D7F}">
      <dsp:nvSpPr>
        <dsp:cNvPr id="0" name=""/>
        <dsp:cNvSpPr/>
      </dsp:nvSpPr>
      <dsp:spPr>
        <a:xfrm>
          <a:off x="6756615" y="49993"/>
          <a:ext cx="3177015" cy="12793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</a:rPr>
            <a:t>Used to identify agricultural, natural or manufactured goods.</a:t>
          </a:r>
          <a:endParaRPr lang="en-US" sz="2400" b="0" kern="1200" dirty="0">
            <a:solidFill>
              <a:schemeClr val="tx1"/>
            </a:solidFill>
          </a:endParaRPr>
        </a:p>
      </dsp:txBody>
      <dsp:txXfrm>
        <a:off x="6794087" y="87465"/>
        <a:ext cx="3102071" cy="1204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F96E3-497A-47C5-8330-11FB41970115}">
      <dsp:nvSpPr>
        <dsp:cNvPr id="0" name=""/>
        <dsp:cNvSpPr/>
      </dsp:nvSpPr>
      <dsp:spPr>
        <a:xfrm>
          <a:off x="8551" y="2122"/>
          <a:ext cx="7912444" cy="10209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dirty="0">
              <a:solidFill>
                <a:schemeClr val="tx1"/>
              </a:solidFill>
            </a:rPr>
            <a:t>It confers </a:t>
          </a:r>
          <a:r>
            <a:rPr lang="en-US" sz="3000" b="1" kern="1200" dirty="0">
              <a:solidFill>
                <a:schemeClr val="tx1"/>
              </a:solidFill>
            </a:rPr>
            <a:t>legal protection</a:t>
          </a:r>
          <a:r>
            <a:rPr lang="en-US" sz="3000" b="0" kern="1200" dirty="0">
              <a:solidFill>
                <a:schemeClr val="tx1"/>
              </a:solidFill>
            </a:rPr>
            <a:t>.</a:t>
          </a:r>
        </a:p>
      </dsp:txBody>
      <dsp:txXfrm>
        <a:off x="8551" y="2122"/>
        <a:ext cx="7912444" cy="1020982"/>
      </dsp:txXfrm>
    </dsp:sp>
    <dsp:sp modelId="{787CC7C1-0F6A-4584-AAB9-658F99021B70}">
      <dsp:nvSpPr>
        <dsp:cNvPr id="0" name=""/>
        <dsp:cNvSpPr/>
      </dsp:nvSpPr>
      <dsp:spPr>
        <a:xfrm>
          <a:off x="0" y="1074154"/>
          <a:ext cx="7929547" cy="10209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dirty="0">
              <a:solidFill>
                <a:schemeClr val="tx1"/>
              </a:solidFill>
            </a:rPr>
            <a:t>It </a:t>
          </a:r>
          <a:r>
            <a:rPr lang="en-US" sz="3000" b="1" kern="1200" dirty="0">
              <a:solidFill>
                <a:schemeClr val="tx1"/>
              </a:solidFill>
            </a:rPr>
            <a:t>boosts the export</a:t>
          </a:r>
          <a:r>
            <a:rPr lang="en-US" sz="3000" b="0" kern="1200" dirty="0">
              <a:solidFill>
                <a:schemeClr val="tx1"/>
              </a:solidFill>
            </a:rPr>
            <a:t>.</a:t>
          </a:r>
        </a:p>
      </dsp:txBody>
      <dsp:txXfrm>
        <a:off x="0" y="1074154"/>
        <a:ext cx="7929547" cy="1020982"/>
      </dsp:txXfrm>
    </dsp:sp>
    <dsp:sp modelId="{961333A6-D8C0-4FAD-9B24-C86FDA2D10E3}">
      <dsp:nvSpPr>
        <dsp:cNvPr id="0" name=""/>
        <dsp:cNvSpPr/>
      </dsp:nvSpPr>
      <dsp:spPr>
        <a:xfrm>
          <a:off x="0" y="2146186"/>
          <a:ext cx="7929547" cy="10209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dirty="0">
              <a:solidFill>
                <a:schemeClr val="tx1"/>
              </a:solidFill>
            </a:rPr>
            <a:t>It </a:t>
          </a:r>
          <a:r>
            <a:rPr lang="en-US" sz="3000" b="1" kern="1200" dirty="0">
              <a:solidFill>
                <a:schemeClr val="tx1"/>
              </a:solidFill>
            </a:rPr>
            <a:t>promotes economic prosperity </a:t>
          </a:r>
          <a:r>
            <a:rPr lang="en-US" sz="3000" b="0" kern="1200" dirty="0">
              <a:solidFill>
                <a:schemeClr val="tx1"/>
              </a:solidFill>
            </a:rPr>
            <a:t>of producers of goods produced in a geographical territory.</a:t>
          </a:r>
        </a:p>
      </dsp:txBody>
      <dsp:txXfrm>
        <a:off x="0" y="2146186"/>
        <a:ext cx="7929547" cy="1020982"/>
      </dsp:txXfrm>
    </dsp:sp>
    <dsp:sp modelId="{368A643B-A505-4645-B79F-BA1AF3A3A6BF}">
      <dsp:nvSpPr>
        <dsp:cNvPr id="0" name=""/>
        <dsp:cNvSpPr/>
      </dsp:nvSpPr>
      <dsp:spPr>
        <a:xfrm>
          <a:off x="0" y="3220341"/>
          <a:ext cx="7929547" cy="10209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dirty="0">
              <a:solidFill>
                <a:schemeClr val="tx1"/>
              </a:solidFill>
            </a:rPr>
            <a:t>It</a:t>
          </a:r>
          <a:r>
            <a:rPr lang="en-US" sz="3000" b="1" kern="1200" dirty="0">
              <a:solidFill>
                <a:schemeClr val="tx1"/>
              </a:solidFill>
            </a:rPr>
            <a:t> prevents unauthorized use </a:t>
          </a:r>
          <a:r>
            <a:rPr lang="en-US" sz="3000" b="0" kern="1200" dirty="0">
              <a:solidFill>
                <a:schemeClr val="tx1"/>
              </a:solidFill>
            </a:rPr>
            <a:t>of a Registered Geographical Indication by others.</a:t>
          </a:r>
        </a:p>
      </dsp:txBody>
      <dsp:txXfrm>
        <a:off x="0" y="3220341"/>
        <a:ext cx="7929547" cy="1020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83F83-EFB1-40D7-8290-F8D261A9A626}">
      <dsp:nvSpPr>
        <dsp:cNvPr id="0" name=""/>
        <dsp:cNvSpPr/>
      </dsp:nvSpPr>
      <dsp:spPr>
        <a:xfrm>
          <a:off x="3114696" y="770379"/>
          <a:ext cx="75936" cy="140542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45132-A4AB-4930-8BB0-2097B50CFE72}">
      <dsp:nvSpPr>
        <dsp:cNvPr id="0" name=""/>
        <dsp:cNvSpPr/>
      </dsp:nvSpPr>
      <dsp:spPr>
        <a:xfrm>
          <a:off x="75946" y="770379"/>
          <a:ext cx="1974995" cy="1405429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FBD2B-FC17-431B-95DA-2FB182EC49EA}">
      <dsp:nvSpPr>
        <dsp:cNvPr id="0" name=""/>
        <dsp:cNvSpPr/>
      </dsp:nvSpPr>
      <dsp:spPr>
        <a:xfrm>
          <a:off x="1330889" y="64830"/>
          <a:ext cx="1899059" cy="13294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02F62-3A89-4994-B74E-237231B90227}">
      <dsp:nvSpPr>
        <dsp:cNvPr id="0" name=""/>
        <dsp:cNvSpPr/>
      </dsp:nvSpPr>
      <dsp:spPr>
        <a:xfrm>
          <a:off x="57658" y="1375084"/>
          <a:ext cx="1821846" cy="166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Kasturi Das(2009)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Telangana</a:t>
          </a:r>
        </a:p>
      </dsp:txBody>
      <dsp:txXfrm>
        <a:off x="57658" y="1375084"/>
        <a:ext cx="1821846" cy="166825"/>
      </dsp:txXfrm>
    </dsp:sp>
    <dsp:sp modelId="{CB96F0FC-DBF3-4905-B757-B82167CE5729}">
      <dsp:nvSpPr>
        <dsp:cNvPr id="0" name=""/>
        <dsp:cNvSpPr/>
      </dsp:nvSpPr>
      <dsp:spPr>
        <a:xfrm>
          <a:off x="1572133" y="1502418"/>
          <a:ext cx="1691002" cy="699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Pochampally Ikat</a:t>
          </a:r>
        </a:p>
      </dsp:txBody>
      <dsp:txXfrm>
        <a:off x="1572133" y="1502418"/>
        <a:ext cx="1691002" cy="699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91F5D-8E82-4D9B-AE30-38743A8C675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C9259-15C7-47CB-A2C1-249C7DE62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0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FC9259-15C7-47CB-A2C1-249C7DE628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1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56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6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7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3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6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8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3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9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2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5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27.png"/><Relationship Id="rId4" Type="http://schemas.openxmlformats.org/officeDocument/2006/relationships/diagramData" Target="../diagrams/data3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B73A-BF78-745A-1F04-6E6C59C2E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520" y="774415"/>
            <a:ext cx="10058400" cy="1527591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  AGELESS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95873" y="4529779"/>
            <a:ext cx="6678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TEAM NAME :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 VISIONARIES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NSTI: NSTI-BHUBANESWAR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ADIT BATCH : 2022-24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105" y="2987141"/>
            <a:ext cx="1642149" cy="1158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6" y="3006034"/>
            <a:ext cx="1788107" cy="11404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02" y="2986072"/>
            <a:ext cx="1919982" cy="11782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416" y="2986073"/>
            <a:ext cx="1956469" cy="11604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320" y="2985002"/>
            <a:ext cx="2000815" cy="11604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401084" y="6099439"/>
            <a:ext cx="42301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95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CASE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46041" y="1669806"/>
            <a:ext cx="1611012" cy="2066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82167" y="4256384"/>
            <a:ext cx="5243734" cy="139759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959665212"/>
              </p:ext>
            </p:extLst>
          </p:nvPr>
        </p:nvGraphicFramePr>
        <p:xfrm>
          <a:off x="7100850" y="3568690"/>
          <a:ext cx="3428330" cy="2777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9802" y="2296665"/>
            <a:ext cx="3093082" cy="184532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1682166" y="2046083"/>
            <a:ext cx="3052203" cy="2095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1179" y="3409525"/>
            <a:ext cx="113659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Pashmina Shawl</a:t>
            </a:r>
          </a:p>
        </p:txBody>
      </p:sp>
    </p:spTree>
    <p:extLst>
      <p:ext uri="{BB962C8B-B14F-4D97-AF65-F5344CB8AC3E}">
        <p14:creationId xmlns:p14="http://schemas.microsoft.com/office/powerpoint/2010/main" val="632131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513B-7278-53F2-C715-034E1CA8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THE END USERS?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D8FC-26A2-B032-CAC7-D96F93F2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Consumers:</a:t>
            </a:r>
            <a:r>
              <a:rPr lang="en-US" dirty="0">
                <a:solidFill>
                  <a:schemeClr val="tx1"/>
                </a:solidFill>
              </a:rPr>
              <a:t> Seeking information about GI-tagged products.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Producers:</a:t>
            </a:r>
            <a:r>
              <a:rPr lang="en-US" dirty="0">
                <a:solidFill>
                  <a:schemeClr val="tx1"/>
                </a:solidFill>
              </a:rPr>
              <a:t> Looking to showcase and promote their GI-tagged items.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Researchers:</a:t>
            </a:r>
            <a:r>
              <a:rPr lang="en-US" dirty="0">
                <a:solidFill>
                  <a:schemeClr val="tx1"/>
                </a:solidFill>
              </a:rPr>
              <a:t> Exploring the cultural and economic impact of GI tags.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196" y="3700136"/>
            <a:ext cx="3005751" cy="173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27" y="3700136"/>
            <a:ext cx="2783370" cy="1732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21" y="3205803"/>
            <a:ext cx="2932195" cy="22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3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F4D0-CF2D-2580-3AA5-3B67D66C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9645"/>
            <a:ext cx="9601200" cy="14859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OUR SOLUTION AND ITS VALUE PROPOSITION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7B7FA-885B-47EF-CC51-3831384D2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43363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Educational Content:</a:t>
            </a:r>
            <a:r>
              <a:rPr lang="en-US" dirty="0">
                <a:solidFill>
                  <a:schemeClr val="tx1"/>
                </a:solidFill>
              </a:rPr>
              <a:t> Detailed information about GI tags, their importance, and the diverse products associated with them.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Product Listings:</a:t>
            </a:r>
            <a:r>
              <a:rPr lang="en-US" dirty="0">
                <a:solidFill>
                  <a:schemeClr val="tx1"/>
                </a:solidFill>
              </a:rPr>
              <a:t> A database of GI-tagged items, their origins, and unique features.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Interactive Map:</a:t>
            </a:r>
            <a:r>
              <a:rPr lang="en-US" dirty="0">
                <a:solidFill>
                  <a:schemeClr val="tx1"/>
                </a:solidFill>
              </a:rPr>
              <a:t> Visual representation of GI-tagged regions, enhancing geographical understanding.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631" y="3990679"/>
            <a:ext cx="2655606" cy="1832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997" y="3990679"/>
            <a:ext cx="2865979" cy="1832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990680"/>
            <a:ext cx="3084742" cy="18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99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284" y="51156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FEATURES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662443" cy="2384434"/>
          </a:xfrm>
        </p:spPr>
        <p:txBody>
          <a:bodyPr/>
          <a:lstStyle/>
          <a:p>
            <a:br>
              <a:rPr lang="en-US" b="1" dirty="0"/>
            </a:b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03699" y="2055136"/>
            <a:ext cx="89170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EDUCATIONAL RESOURCES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DEVICE RESPONSIVENESS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MULTILINGUAL SUPPORT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FAQ &amp; RESOURCES</a:t>
            </a:r>
          </a:p>
          <a:p>
            <a:pPr marL="285750" lvl="1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INTERACTIVE</a:t>
            </a:r>
            <a:r>
              <a:rPr lang="en-US" sz="2400" b="1" dirty="0"/>
              <a:t> </a:t>
            </a:r>
            <a:r>
              <a:rPr lang="en-US" sz="2400" dirty="0"/>
              <a:t>TOOLS AND MULTIMEDIA</a:t>
            </a:r>
          </a:p>
          <a:p>
            <a:pPr marL="742950" lvl="2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VIDEOS</a:t>
            </a:r>
          </a:p>
          <a:p>
            <a:pPr marL="742950" lvl="2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QUIZZES</a:t>
            </a:r>
          </a:p>
          <a:p>
            <a:pPr marL="742950" lvl="2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CASE STUDIES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473" y="2149409"/>
            <a:ext cx="3007775" cy="1575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84" y="3905400"/>
            <a:ext cx="2510815" cy="2510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27" y="4098806"/>
            <a:ext cx="2784553" cy="212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07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0CEE-5103-3F06-C525-89DBBA0D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WOW IN OUR SOLUTION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CC8D-6E6A-0F6C-2BB9-AAAFC62DD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Implement a virtual tour feature, allowing users to </a:t>
            </a:r>
            <a:r>
              <a:rPr lang="en-US" b="1" dirty="0">
                <a:solidFill>
                  <a:schemeClr val="tx1"/>
                </a:solidFill>
              </a:rPr>
              <a:t>explore the regions </a:t>
            </a:r>
            <a:r>
              <a:rPr lang="en-US" dirty="0">
                <a:solidFill>
                  <a:schemeClr val="tx1"/>
                </a:solidFill>
              </a:rPr>
              <a:t>linked to GI tags through immersive </a:t>
            </a:r>
            <a:r>
              <a:rPr lang="en-US" b="1" dirty="0">
                <a:solidFill>
                  <a:schemeClr val="tx1"/>
                </a:solidFill>
              </a:rPr>
              <a:t>multimedia experiences</a:t>
            </a:r>
            <a:r>
              <a:rPr lang="en-US" dirty="0">
                <a:solidFill>
                  <a:schemeClr val="tx1"/>
                </a:solidFill>
              </a:rPr>
              <a:t>, connecting them directly with the </a:t>
            </a:r>
            <a:r>
              <a:rPr lang="en-US" b="1" dirty="0">
                <a:solidFill>
                  <a:schemeClr val="tx1"/>
                </a:solidFill>
              </a:rPr>
              <a:t>cultural roots of the products.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882" y="3438752"/>
            <a:ext cx="2732797" cy="2061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796" y="3438752"/>
            <a:ext cx="2820599" cy="2061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4142" y="3438752"/>
            <a:ext cx="3528540" cy="20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99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 rotWithShape="1">
          <a:blip r:embed="rId2"/>
          <a:srcRect l="27871" t="2214" r="8014" b="953"/>
          <a:stretch/>
        </p:blipFill>
        <p:spPr>
          <a:xfrm>
            <a:off x="3575948" y="59821"/>
            <a:ext cx="3670886" cy="62811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529" y="443620"/>
            <a:ext cx="3983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USER INTERACTION MODEL</a:t>
            </a:r>
          </a:p>
        </p:txBody>
      </p:sp>
    </p:spTree>
    <p:extLst>
      <p:ext uri="{BB962C8B-B14F-4D97-AF65-F5344CB8AC3E}">
        <p14:creationId xmlns:p14="http://schemas.microsoft.com/office/powerpoint/2010/main" val="3475843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MAKE INTO A ONLINE MARKETPLACE-Embedding traditional brands in a Global space.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INCREASE THE CONTENT TO INTERNATIONAL GI TAGGED PRODUCTS ALSO.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Community Engagement:</a:t>
            </a:r>
            <a:r>
              <a:rPr lang="en-US" dirty="0">
                <a:solidFill>
                  <a:schemeClr val="tx1"/>
                </a:solidFill>
              </a:rPr>
              <a:t> Forums and discussions to foster a community interested in GI tags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10" y="3568312"/>
            <a:ext cx="2702365" cy="1899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384" y="3568312"/>
            <a:ext cx="2616451" cy="1899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744" y="3568312"/>
            <a:ext cx="2692774" cy="189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09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69F6-682B-EF90-6A64-5E34D3EB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CONCLUSION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71A4-A3D1-4401-F832-674CA1C86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This solution not only educates but also fosters a sense of connection between consumers and the diverse cultures behind GI-tagged products, adding significant value to both producers and consumers.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98" y="2878958"/>
            <a:ext cx="7449060" cy="26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49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323" y="5364631"/>
            <a:ext cx="7825733" cy="822960"/>
          </a:xfrm>
        </p:spPr>
        <p:txBody>
          <a:bodyPr/>
          <a:lstStyle/>
          <a:p>
            <a:r>
              <a:rPr lang="en-US" sz="44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all </a:t>
            </a:r>
            <a:r>
              <a:rPr lang="en-US" sz="4400" u="sng" dirty="0">
                <a:solidFill>
                  <a:schemeClr val="bg1"/>
                </a:solidFill>
                <a:latin typeface="Brush Script MT" panose="03060802040406070304" pitchFamily="66" charset="0"/>
              </a:rPr>
              <a:t>for being part of our Vision.</a:t>
            </a:r>
            <a:endParaRPr lang="en-US" sz="4400" u="sn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09" y="631097"/>
            <a:ext cx="4619531" cy="3777941"/>
          </a:xfrm>
          <a:prstGeom prst="rect">
            <a:avLst/>
          </a:prstGeom>
        </p:spPr>
      </p:pic>
      <p:pic>
        <p:nvPicPr>
          <p:cNvPr id="18" name="Picture Placeholder 17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4" b="25354"/>
          <a:stretch>
            <a:fillRect/>
          </a:stretch>
        </p:blipFill>
        <p:spPr>
          <a:xfrm>
            <a:off x="12870253" y="4409038"/>
            <a:ext cx="532647" cy="214731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77371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0943-FEEF-04D6-C1D5-245B50DFF439}"/>
              </a:ext>
            </a:extLst>
          </p:cNvPr>
          <p:cNvSpPr txBox="1">
            <a:spLocks/>
          </p:cNvSpPr>
          <p:nvPr/>
        </p:nvSpPr>
        <p:spPr>
          <a:xfrm>
            <a:off x="1052012" y="920346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 dirty="0">
                <a:solidFill>
                  <a:schemeClr val="tx1"/>
                </a:solidFill>
              </a:rPr>
              <a:t>MEET OUR TEAM</a:t>
            </a:r>
            <a:endParaRPr lang="en-IN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5"/>
          <a:stretch/>
        </p:blipFill>
        <p:spPr>
          <a:xfrm>
            <a:off x="3548476" y="2463180"/>
            <a:ext cx="1863204" cy="2011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1"/>
          <a:stretch/>
        </p:blipFill>
        <p:spPr>
          <a:xfrm>
            <a:off x="5958797" y="2463180"/>
            <a:ext cx="1689650" cy="2011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07"/>
          <a:stretch/>
        </p:blipFill>
        <p:spPr>
          <a:xfrm>
            <a:off x="1244775" y="2463180"/>
            <a:ext cx="1756584" cy="2011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564" y="2463180"/>
            <a:ext cx="1684637" cy="2011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397175" y="4842095"/>
            <a:ext cx="1756584" cy="46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44775" y="4765895"/>
            <a:ext cx="1756584" cy="46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6434" y="4704370"/>
            <a:ext cx="2385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SANTOSH KUMAR BARAL</a:t>
            </a:r>
          </a:p>
          <a:p>
            <a:pPr algn="ctr"/>
            <a:r>
              <a:rPr lang="en-US" sz="1600" b="1" dirty="0"/>
              <a:t>GROUP LEADER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9458" y="4731873"/>
            <a:ext cx="1781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UZMA USMANI</a:t>
            </a:r>
          </a:p>
          <a:p>
            <a:pPr algn="ctr"/>
            <a:r>
              <a:rPr lang="en-US" sz="1600" b="1" dirty="0"/>
              <a:t>TEAM MEMBER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8343" y="4765895"/>
            <a:ext cx="18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AVIJIT DUTTA</a:t>
            </a:r>
          </a:p>
          <a:p>
            <a:pPr algn="ctr"/>
            <a:r>
              <a:rPr lang="en-US" sz="1600" b="1" dirty="0"/>
              <a:t>TEAM MEMBER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95564" y="4842095"/>
            <a:ext cx="193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SUSHANT SAHOO</a:t>
            </a:r>
          </a:p>
          <a:p>
            <a:pPr algn="ctr"/>
            <a:r>
              <a:rPr lang="en-US" sz="1600" b="1" dirty="0"/>
              <a:t>TEAM MEMBER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006434" y="5640309"/>
            <a:ext cx="8952378" cy="90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682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4DD68-1D70-70F3-5AE0-281D76AD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AGENDA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A4D0-32D7-F897-8042-0896C8C3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332" y="1737359"/>
            <a:ext cx="10387040" cy="441899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/>
                </a:solidFill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/>
                </a:solidFill>
              </a:rPr>
              <a:t>PROBLEM STATEMNT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/>
                </a:solidFill>
              </a:rPr>
              <a:t>OBJECTIVE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/>
                </a:solidFill>
              </a:rPr>
              <a:t>CASE STUDY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/>
                </a:solidFill>
              </a:rPr>
              <a:t>THE END USERS?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OUR SOLUTION AND ITS VALUE PROPOSITION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THE WOW IN OUR 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USER INTERACTION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CONCLUSION</a:t>
            </a:r>
            <a:endParaRPr lang="en-US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435" y="2006004"/>
            <a:ext cx="2527046" cy="1707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299" y="2006005"/>
            <a:ext cx="2401961" cy="1707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298" y="3713238"/>
            <a:ext cx="2401961" cy="1707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435" y="3713238"/>
            <a:ext cx="2516861" cy="17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86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0056" y="717847"/>
            <a:ext cx="86056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 you know that some products have a special tag that shows </a:t>
            </a:r>
            <a:r>
              <a:rPr lang="en-US" sz="6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where they come from</a:t>
            </a: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671" y="141027"/>
            <a:ext cx="1721123" cy="1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73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INTRODUCTION-</a:t>
            </a:r>
            <a:r>
              <a:rPr lang="en-US" dirty="0"/>
              <a:t> </a:t>
            </a:r>
            <a:r>
              <a:rPr lang="en-US" sz="4000" b="1" dirty="0">
                <a:solidFill>
                  <a:schemeClr val="accent1"/>
                </a:solidFill>
              </a:rPr>
              <a:t>Geographical Indication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316" y="542680"/>
            <a:ext cx="1112364" cy="119468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14294324"/>
              </p:ext>
            </p:extLst>
          </p:nvPr>
        </p:nvGraphicFramePr>
        <p:xfrm>
          <a:off x="1222048" y="1837347"/>
          <a:ext cx="9933631" cy="4178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9940705" y="398352"/>
            <a:ext cx="1348966" cy="1438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79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  <a:r>
              <a:rPr lang="en-US" dirty="0"/>
              <a:t> - </a:t>
            </a:r>
            <a:r>
              <a:rPr lang="en-US" b="1" dirty="0">
                <a:solidFill>
                  <a:schemeClr val="accent1"/>
                </a:solidFill>
              </a:rPr>
              <a:t>Benefits of GIs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316" y="542680"/>
            <a:ext cx="1112364" cy="1194680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696918538"/>
              </p:ext>
            </p:extLst>
          </p:nvPr>
        </p:nvGraphicFramePr>
        <p:xfrm>
          <a:off x="2230452" y="1897010"/>
          <a:ext cx="7929547" cy="4241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9403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28BB-5811-C3AC-6042-FD6001AA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PROBLEM  STATEMENT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FE3-FFAB-C0AE-FAEB-A15CAC27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Lack of awareness </a:t>
            </a:r>
            <a:r>
              <a:rPr lang="en-US" dirty="0">
                <a:solidFill>
                  <a:schemeClr val="tx1"/>
                </a:solidFill>
              </a:rPr>
              <a:t>about Geographical Indication (GI) tags and their associated products hinders consumers from making informed choices.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Many are </a:t>
            </a:r>
            <a:r>
              <a:rPr lang="en-US" b="1" dirty="0">
                <a:solidFill>
                  <a:schemeClr val="tx1"/>
                </a:solidFill>
              </a:rPr>
              <a:t>unaware of the unique qualities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cultural significance of GI-tagged items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84" y="3509386"/>
            <a:ext cx="4247473" cy="2241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885" y="3290130"/>
            <a:ext cx="2266536" cy="27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04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BFFE-B762-BD7A-4917-AE46A452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6C71-5236-5578-DE4B-0DE18F89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Develop a comprehensive website focused on </a:t>
            </a:r>
            <a:r>
              <a:rPr lang="en-US" b="1" dirty="0">
                <a:solidFill>
                  <a:schemeClr val="tx1"/>
                </a:solidFill>
              </a:rPr>
              <a:t>educating users about GI tags</a:t>
            </a:r>
            <a:r>
              <a:rPr lang="en-US" dirty="0">
                <a:solidFill>
                  <a:schemeClr val="tx1"/>
                </a:solidFill>
              </a:rPr>
              <a:t> and the products they represent.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 website will serve as a centralized platform to </a:t>
            </a:r>
            <a:r>
              <a:rPr lang="en-US" b="1" dirty="0">
                <a:solidFill>
                  <a:schemeClr val="tx1"/>
                </a:solidFill>
              </a:rPr>
              <a:t>raise awareness, provide information, and promote the cultural and economic value of GI-tagged products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64" y="3675930"/>
            <a:ext cx="2959542" cy="1767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748" y="3504485"/>
            <a:ext cx="3556597" cy="1821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466"/>
          <a:stretch/>
        </p:blipFill>
        <p:spPr>
          <a:xfrm>
            <a:off x="8546471" y="3293321"/>
            <a:ext cx="2981342" cy="22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60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715" y="600737"/>
            <a:ext cx="1225965" cy="1035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86" y="2326741"/>
            <a:ext cx="5293961" cy="289540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97280" y="1845734"/>
            <a:ext cx="5507324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 1997, an American company </a:t>
            </a:r>
            <a:r>
              <a:rPr lang="en-US" dirty="0" err="1">
                <a:solidFill>
                  <a:schemeClr val="tx1"/>
                </a:solidFill>
              </a:rPr>
              <a:t>RiceTec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</a:t>
            </a:r>
            <a:r>
              <a:rPr lang="en-US" dirty="0">
                <a:solidFill>
                  <a:schemeClr val="tx1"/>
                </a:solidFill>
              </a:rPr>
              <a:t>, got patent for </a:t>
            </a:r>
            <a:r>
              <a:rPr lang="en-US" b="1" dirty="0">
                <a:solidFill>
                  <a:schemeClr val="tx1"/>
                </a:solidFill>
              </a:rPr>
              <a:t>BASMATI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Entered the international market with brands like </a:t>
            </a:r>
            <a:r>
              <a:rPr lang="en-US" b="1" dirty="0">
                <a:solidFill>
                  <a:schemeClr val="tx1"/>
                </a:solidFill>
              </a:rPr>
              <a:t>‘</a:t>
            </a:r>
            <a:r>
              <a:rPr lang="en-US" b="1" dirty="0" err="1">
                <a:solidFill>
                  <a:schemeClr val="tx1"/>
                </a:solidFill>
              </a:rPr>
              <a:t>Kasmati</a:t>
            </a:r>
            <a:r>
              <a:rPr lang="en-US" b="1" dirty="0">
                <a:solidFill>
                  <a:schemeClr val="tx1"/>
                </a:solidFill>
              </a:rPr>
              <a:t>’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b="1" dirty="0">
                <a:solidFill>
                  <a:schemeClr val="tx1"/>
                </a:solidFill>
              </a:rPr>
              <a:t> ‘</a:t>
            </a:r>
            <a:r>
              <a:rPr lang="en-US" b="1" dirty="0" err="1">
                <a:solidFill>
                  <a:schemeClr val="tx1"/>
                </a:solidFill>
              </a:rPr>
              <a:t>Texmati</a:t>
            </a:r>
            <a:r>
              <a:rPr lang="en-US" b="1" dirty="0">
                <a:solidFill>
                  <a:schemeClr val="tx1"/>
                </a:solidFill>
              </a:rPr>
              <a:t>’.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India objected to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“Patenting Basmati in the US is like snatching away our History and culture.”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 2000,Rice Tec chose to withdraw its claims.</a:t>
            </a:r>
          </a:p>
        </p:txBody>
      </p:sp>
    </p:spTree>
    <p:extLst>
      <p:ext uri="{BB962C8B-B14F-4D97-AF65-F5344CB8AC3E}">
        <p14:creationId xmlns:p14="http://schemas.microsoft.com/office/powerpoint/2010/main" val="2862080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081e5d7-f4f6-47ac-bbd5-dc5e91184e2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7FCB274D910C478E653640A31BE046" ma:contentTypeVersion="15" ma:contentTypeDescription="Create a new document." ma:contentTypeScope="" ma:versionID="538b64e3425d3a0df45f810cd5ebb783">
  <xsd:schema xmlns:xsd="http://www.w3.org/2001/XMLSchema" xmlns:xs="http://www.w3.org/2001/XMLSchema" xmlns:p="http://schemas.microsoft.com/office/2006/metadata/properties" xmlns:ns3="2081e5d7-f4f6-47ac-bbd5-dc5e91184e20" xmlns:ns4="aeb9c99d-b56a-44d7-ba51-e09114b3e757" targetNamespace="http://schemas.microsoft.com/office/2006/metadata/properties" ma:root="true" ma:fieldsID="9ac1bf5abf9183592f4e61027774c58c" ns3:_="" ns4:_="">
    <xsd:import namespace="2081e5d7-f4f6-47ac-bbd5-dc5e91184e20"/>
    <xsd:import namespace="aeb9c99d-b56a-44d7-ba51-e09114b3e7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1e5d7-f4f6-47ac-bbd5-dc5e91184e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b9c99d-b56a-44d7-ba51-e09114b3e7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70D75A-D82E-4B0C-8D7E-FD9B5D313F37}">
  <ds:schemaRefs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aeb9c99d-b56a-44d7-ba51-e09114b3e757"/>
    <ds:schemaRef ds:uri="2081e5d7-f4f6-47ac-bbd5-dc5e91184e20"/>
  </ds:schemaRefs>
</ds:datastoreItem>
</file>

<file path=customXml/itemProps2.xml><?xml version="1.0" encoding="utf-8"?>
<ds:datastoreItem xmlns:ds="http://schemas.openxmlformats.org/officeDocument/2006/customXml" ds:itemID="{5D5E5F00-3619-47A3-B3A5-B9BF908EB823}">
  <ds:schemaRefs>
    <ds:schemaRef ds:uri="2081e5d7-f4f6-47ac-bbd5-dc5e91184e20"/>
    <ds:schemaRef ds:uri="aeb9c99d-b56a-44d7-ba51-e09114b3e7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B382EE4-9AAC-4237-9930-7CBA21586C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1355</TotalTime>
  <Words>568</Words>
  <Application>Microsoft Office PowerPoint</Application>
  <PresentationFormat>Widescreen</PresentationFormat>
  <Paragraphs>84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Brush Script MT</vt:lpstr>
      <vt:lpstr>Calibri</vt:lpstr>
      <vt:lpstr>Calibri Light</vt:lpstr>
      <vt:lpstr>Times New Roman</vt:lpstr>
      <vt:lpstr>Wingdings</vt:lpstr>
      <vt:lpstr>Retrospect</vt:lpstr>
      <vt:lpstr>INDIA  AGELESS</vt:lpstr>
      <vt:lpstr>PowerPoint Presentation</vt:lpstr>
      <vt:lpstr>AGENDA</vt:lpstr>
      <vt:lpstr>PowerPoint Presentation</vt:lpstr>
      <vt:lpstr>INTRODUCTION- Geographical Indication</vt:lpstr>
      <vt:lpstr>INTRODUCTION - Benefits of GIs</vt:lpstr>
      <vt:lpstr>PROBLEM  STATEMENT</vt:lpstr>
      <vt:lpstr>OBJECTIVE</vt:lpstr>
      <vt:lpstr>CASE STUDY</vt:lpstr>
      <vt:lpstr>CASE STUDY</vt:lpstr>
      <vt:lpstr>THE END USERS?</vt:lpstr>
      <vt:lpstr>OUR SOLUTION AND ITS VALUE PROPOSITION</vt:lpstr>
      <vt:lpstr>FEATURES </vt:lpstr>
      <vt:lpstr>THE WOW IN OUR SOLUTION</vt:lpstr>
      <vt:lpstr>PowerPoint Presentation</vt:lpstr>
      <vt:lpstr>FUTURE ENHANCEMENT</vt:lpstr>
      <vt:lpstr>CONCLUSION </vt:lpstr>
      <vt:lpstr>Thanks all for being part of our Vision.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Mala Mishra</dc:creator>
  <cp:lastModifiedBy>Uzma Usmani</cp:lastModifiedBy>
  <cp:revision>237</cp:revision>
  <dcterms:created xsi:type="dcterms:W3CDTF">2023-06-21T07:00:30Z</dcterms:created>
  <dcterms:modified xsi:type="dcterms:W3CDTF">2025-09-15T13:20:46Z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0x010100037FCB274D910C478E653640A31BE046</vt:lpwstr>
  </property>
</Properties>
</file>